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1" r:id="rId6"/>
    <p:sldId id="263" r:id="rId7"/>
    <p:sldId id="260"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E7A31"/>
    <a:srgbClr val="A248E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2"/>
  </p:normalViewPr>
  <p:slideViewPr>
    <p:cSldViewPr snapToGrid="0" snapToObjects="1">
      <p:cViewPr varScale="1">
        <p:scale>
          <a:sx n="102" d="100"/>
          <a:sy n="102" d="100"/>
        </p:scale>
        <p:origin x="85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40EFB-DD67-B342-A5B7-C4DF570B2CF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DA7BEC4-BEE2-A242-80FF-7AA582FFDC8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CACDBD5-2B60-5941-9EE5-1C00B6D2A19F}"/>
              </a:ext>
            </a:extLst>
          </p:cNvPr>
          <p:cNvSpPr>
            <a:spLocks noGrp="1"/>
          </p:cNvSpPr>
          <p:nvPr>
            <p:ph type="dt" sz="half" idx="10"/>
          </p:nvPr>
        </p:nvSpPr>
        <p:spPr/>
        <p:txBody>
          <a:bodyPr/>
          <a:lstStyle/>
          <a:p>
            <a:fld id="{62335F92-F076-CB4E-981D-D8800B4D94CC}" type="datetimeFigureOut">
              <a:rPr lang="en-US" smtClean="0"/>
              <a:t>9/22/21</a:t>
            </a:fld>
            <a:endParaRPr lang="en-US"/>
          </a:p>
        </p:txBody>
      </p:sp>
      <p:sp>
        <p:nvSpPr>
          <p:cNvPr id="5" name="Footer Placeholder 4">
            <a:extLst>
              <a:ext uri="{FF2B5EF4-FFF2-40B4-BE49-F238E27FC236}">
                <a16:creationId xmlns:a16="http://schemas.microsoft.com/office/drawing/2014/main" id="{2D8A3C35-60F6-9D4C-B9A9-B946117F9C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0EDA38-4839-F740-9798-2901F6F479FF}"/>
              </a:ext>
            </a:extLst>
          </p:cNvPr>
          <p:cNvSpPr>
            <a:spLocks noGrp="1"/>
          </p:cNvSpPr>
          <p:nvPr>
            <p:ph type="sldNum" sz="quarter" idx="12"/>
          </p:nvPr>
        </p:nvSpPr>
        <p:spPr/>
        <p:txBody>
          <a:bodyPr/>
          <a:lstStyle/>
          <a:p>
            <a:fld id="{79715E76-FE51-034D-B045-9F432EF95BD4}" type="slidenum">
              <a:rPr lang="en-US" smtClean="0"/>
              <a:t>‹#›</a:t>
            </a:fld>
            <a:endParaRPr lang="en-US"/>
          </a:p>
        </p:txBody>
      </p:sp>
    </p:spTree>
    <p:extLst>
      <p:ext uri="{BB962C8B-B14F-4D97-AF65-F5344CB8AC3E}">
        <p14:creationId xmlns:p14="http://schemas.microsoft.com/office/powerpoint/2010/main" val="2891835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6BD91-A3EA-314B-AC33-298B38B024A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A7EF86C-9E09-3544-A4E9-891F97744B0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F18B82-AC8C-4B4B-91C1-7243A9FB4164}"/>
              </a:ext>
            </a:extLst>
          </p:cNvPr>
          <p:cNvSpPr>
            <a:spLocks noGrp="1"/>
          </p:cNvSpPr>
          <p:nvPr>
            <p:ph type="dt" sz="half" idx="10"/>
          </p:nvPr>
        </p:nvSpPr>
        <p:spPr/>
        <p:txBody>
          <a:bodyPr/>
          <a:lstStyle/>
          <a:p>
            <a:fld id="{62335F92-F076-CB4E-981D-D8800B4D94CC}" type="datetimeFigureOut">
              <a:rPr lang="en-US" smtClean="0"/>
              <a:t>9/22/21</a:t>
            </a:fld>
            <a:endParaRPr lang="en-US"/>
          </a:p>
        </p:txBody>
      </p:sp>
      <p:sp>
        <p:nvSpPr>
          <p:cNvPr id="5" name="Footer Placeholder 4">
            <a:extLst>
              <a:ext uri="{FF2B5EF4-FFF2-40B4-BE49-F238E27FC236}">
                <a16:creationId xmlns:a16="http://schemas.microsoft.com/office/drawing/2014/main" id="{9267DC9D-0D8A-B744-B08F-C1718A546D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11CD40-BC10-6E42-ADDA-372ECC69BC2F}"/>
              </a:ext>
            </a:extLst>
          </p:cNvPr>
          <p:cNvSpPr>
            <a:spLocks noGrp="1"/>
          </p:cNvSpPr>
          <p:nvPr>
            <p:ph type="sldNum" sz="quarter" idx="12"/>
          </p:nvPr>
        </p:nvSpPr>
        <p:spPr/>
        <p:txBody>
          <a:bodyPr/>
          <a:lstStyle/>
          <a:p>
            <a:fld id="{79715E76-FE51-034D-B045-9F432EF95BD4}" type="slidenum">
              <a:rPr lang="en-US" smtClean="0"/>
              <a:t>‹#›</a:t>
            </a:fld>
            <a:endParaRPr lang="en-US"/>
          </a:p>
        </p:txBody>
      </p:sp>
    </p:spTree>
    <p:extLst>
      <p:ext uri="{BB962C8B-B14F-4D97-AF65-F5344CB8AC3E}">
        <p14:creationId xmlns:p14="http://schemas.microsoft.com/office/powerpoint/2010/main" val="3829936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9B57D3-834E-A34C-A053-15E0E9B88D3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8686585-9FBE-AD4C-A5DE-7A2AD468C0B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DE7453-480B-3C45-887D-C0F4CF855053}"/>
              </a:ext>
            </a:extLst>
          </p:cNvPr>
          <p:cNvSpPr>
            <a:spLocks noGrp="1"/>
          </p:cNvSpPr>
          <p:nvPr>
            <p:ph type="dt" sz="half" idx="10"/>
          </p:nvPr>
        </p:nvSpPr>
        <p:spPr/>
        <p:txBody>
          <a:bodyPr/>
          <a:lstStyle/>
          <a:p>
            <a:fld id="{62335F92-F076-CB4E-981D-D8800B4D94CC}" type="datetimeFigureOut">
              <a:rPr lang="en-US" smtClean="0"/>
              <a:t>9/22/21</a:t>
            </a:fld>
            <a:endParaRPr lang="en-US"/>
          </a:p>
        </p:txBody>
      </p:sp>
      <p:sp>
        <p:nvSpPr>
          <p:cNvPr id="5" name="Footer Placeholder 4">
            <a:extLst>
              <a:ext uri="{FF2B5EF4-FFF2-40B4-BE49-F238E27FC236}">
                <a16:creationId xmlns:a16="http://schemas.microsoft.com/office/drawing/2014/main" id="{D059C5C9-4900-4648-B42F-130B035A28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476BBD-D540-024E-9BF2-19903AA101B5}"/>
              </a:ext>
            </a:extLst>
          </p:cNvPr>
          <p:cNvSpPr>
            <a:spLocks noGrp="1"/>
          </p:cNvSpPr>
          <p:nvPr>
            <p:ph type="sldNum" sz="quarter" idx="12"/>
          </p:nvPr>
        </p:nvSpPr>
        <p:spPr/>
        <p:txBody>
          <a:bodyPr/>
          <a:lstStyle/>
          <a:p>
            <a:fld id="{79715E76-FE51-034D-B045-9F432EF95BD4}" type="slidenum">
              <a:rPr lang="en-US" smtClean="0"/>
              <a:t>‹#›</a:t>
            </a:fld>
            <a:endParaRPr lang="en-US"/>
          </a:p>
        </p:txBody>
      </p:sp>
    </p:spTree>
    <p:extLst>
      <p:ext uri="{BB962C8B-B14F-4D97-AF65-F5344CB8AC3E}">
        <p14:creationId xmlns:p14="http://schemas.microsoft.com/office/powerpoint/2010/main" val="37413132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27F34-0245-8643-8991-B9A524C6357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7A8934A-9EBC-B04A-A215-8E229D4BAB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FA0268-5DCC-F74C-8533-E130AE6C836E}"/>
              </a:ext>
            </a:extLst>
          </p:cNvPr>
          <p:cNvSpPr>
            <a:spLocks noGrp="1"/>
          </p:cNvSpPr>
          <p:nvPr>
            <p:ph type="dt" sz="half" idx="10"/>
          </p:nvPr>
        </p:nvSpPr>
        <p:spPr/>
        <p:txBody>
          <a:bodyPr/>
          <a:lstStyle/>
          <a:p>
            <a:fld id="{62335F92-F076-CB4E-981D-D8800B4D94CC}" type="datetimeFigureOut">
              <a:rPr lang="en-US" smtClean="0"/>
              <a:t>9/22/21</a:t>
            </a:fld>
            <a:endParaRPr lang="en-US"/>
          </a:p>
        </p:txBody>
      </p:sp>
      <p:sp>
        <p:nvSpPr>
          <p:cNvPr id="5" name="Footer Placeholder 4">
            <a:extLst>
              <a:ext uri="{FF2B5EF4-FFF2-40B4-BE49-F238E27FC236}">
                <a16:creationId xmlns:a16="http://schemas.microsoft.com/office/drawing/2014/main" id="{2D4DAA84-BF23-584A-9A5E-A95A6A93A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C23098-83F4-374E-8C1A-A80CC1339C4D}"/>
              </a:ext>
            </a:extLst>
          </p:cNvPr>
          <p:cNvSpPr>
            <a:spLocks noGrp="1"/>
          </p:cNvSpPr>
          <p:nvPr>
            <p:ph type="sldNum" sz="quarter" idx="12"/>
          </p:nvPr>
        </p:nvSpPr>
        <p:spPr/>
        <p:txBody>
          <a:bodyPr/>
          <a:lstStyle/>
          <a:p>
            <a:fld id="{79715E76-FE51-034D-B045-9F432EF95BD4}" type="slidenum">
              <a:rPr lang="en-US" smtClean="0"/>
              <a:t>‹#›</a:t>
            </a:fld>
            <a:endParaRPr lang="en-US"/>
          </a:p>
        </p:txBody>
      </p:sp>
    </p:spTree>
    <p:extLst>
      <p:ext uri="{BB962C8B-B14F-4D97-AF65-F5344CB8AC3E}">
        <p14:creationId xmlns:p14="http://schemas.microsoft.com/office/powerpoint/2010/main" val="33646992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0196F-D6E4-6543-8EE1-6A8A17D63E0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E960486-78FC-4C46-98C6-D909B576E4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835D5AC-012B-B541-9DD2-08E881B9C393}"/>
              </a:ext>
            </a:extLst>
          </p:cNvPr>
          <p:cNvSpPr>
            <a:spLocks noGrp="1"/>
          </p:cNvSpPr>
          <p:nvPr>
            <p:ph type="dt" sz="half" idx="10"/>
          </p:nvPr>
        </p:nvSpPr>
        <p:spPr/>
        <p:txBody>
          <a:bodyPr/>
          <a:lstStyle/>
          <a:p>
            <a:fld id="{62335F92-F076-CB4E-981D-D8800B4D94CC}" type="datetimeFigureOut">
              <a:rPr lang="en-US" smtClean="0"/>
              <a:t>9/22/21</a:t>
            </a:fld>
            <a:endParaRPr lang="en-US"/>
          </a:p>
        </p:txBody>
      </p:sp>
      <p:sp>
        <p:nvSpPr>
          <p:cNvPr id="5" name="Footer Placeholder 4">
            <a:extLst>
              <a:ext uri="{FF2B5EF4-FFF2-40B4-BE49-F238E27FC236}">
                <a16:creationId xmlns:a16="http://schemas.microsoft.com/office/drawing/2014/main" id="{B052B42C-544E-6F42-9381-59801E5674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35D4DA-5935-FA4F-AD4A-5C55FC3D0F22}"/>
              </a:ext>
            </a:extLst>
          </p:cNvPr>
          <p:cNvSpPr>
            <a:spLocks noGrp="1"/>
          </p:cNvSpPr>
          <p:nvPr>
            <p:ph type="sldNum" sz="quarter" idx="12"/>
          </p:nvPr>
        </p:nvSpPr>
        <p:spPr/>
        <p:txBody>
          <a:bodyPr/>
          <a:lstStyle/>
          <a:p>
            <a:fld id="{79715E76-FE51-034D-B045-9F432EF95BD4}" type="slidenum">
              <a:rPr lang="en-US" smtClean="0"/>
              <a:t>‹#›</a:t>
            </a:fld>
            <a:endParaRPr lang="en-US"/>
          </a:p>
        </p:txBody>
      </p:sp>
    </p:spTree>
    <p:extLst>
      <p:ext uri="{BB962C8B-B14F-4D97-AF65-F5344CB8AC3E}">
        <p14:creationId xmlns:p14="http://schemas.microsoft.com/office/powerpoint/2010/main" val="18098417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DF1AA-72B1-E847-A280-0195D2C116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49DD372-BC41-EA49-92FD-786215AD0AF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44E475A-898D-C94C-88F7-B0654F80513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F051AFD-218B-D54F-95A7-BBBDDF79470A}"/>
              </a:ext>
            </a:extLst>
          </p:cNvPr>
          <p:cNvSpPr>
            <a:spLocks noGrp="1"/>
          </p:cNvSpPr>
          <p:nvPr>
            <p:ph type="dt" sz="half" idx="10"/>
          </p:nvPr>
        </p:nvSpPr>
        <p:spPr/>
        <p:txBody>
          <a:bodyPr/>
          <a:lstStyle/>
          <a:p>
            <a:fld id="{62335F92-F076-CB4E-981D-D8800B4D94CC}" type="datetimeFigureOut">
              <a:rPr lang="en-US" smtClean="0"/>
              <a:t>9/22/21</a:t>
            </a:fld>
            <a:endParaRPr lang="en-US"/>
          </a:p>
        </p:txBody>
      </p:sp>
      <p:sp>
        <p:nvSpPr>
          <p:cNvPr id="6" name="Footer Placeholder 5">
            <a:extLst>
              <a:ext uri="{FF2B5EF4-FFF2-40B4-BE49-F238E27FC236}">
                <a16:creationId xmlns:a16="http://schemas.microsoft.com/office/drawing/2014/main" id="{A672D120-59A7-FD44-9739-8191BF2970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A7B2D6-557F-A04C-ADD7-9035072CFF20}"/>
              </a:ext>
            </a:extLst>
          </p:cNvPr>
          <p:cNvSpPr>
            <a:spLocks noGrp="1"/>
          </p:cNvSpPr>
          <p:nvPr>
            <p:ph type="sldNum" sz="quarter" idx="12"/>
          </p:nvPr>
        </p:nvSpPr>
        <p:spPr/>
        <p:txBody>
          <a:bodyPr/>
          <a:lstStyle/>
          <a:p>
            <a:fld id="{79715E76-FE51-034D-B045-9F432EF95BD4}" type="slidenum">
              <a:rPr lang="en-US" smtClean="0"/>
              <a:t>‹#›</a:t>
            </a:fld>
            <a:endParaRPr lang="en-US"/>
          </a:p>
        </p:txBody>
      </p:sp>
    </p:spTree>
    <p:extLst>
      <p:ext uri="{BB962C8B-B14F-4D97-AF65-F5344CB8AC3E}">
        <p14:creationId xmlns:p14="http://schemas.microsoft.com/office/powerpoint/2010/main" val="30160824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EDDEC-5336-3B45-948C-7B2E2F3DB30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36F0BEC-535B-7C4D-AA55-4AD8F2D273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26C4373-C893-444A-9253-9E97E45AA7B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48D01E9-19D5-7545-922B-22EA7BD7A8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C37BA1-6831-5448-A11C-AD0E1FDA670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A9B6A99-50E9-7C49-B816-9C7C09226AA7}"/>
              </a:ext>
            </a:extLst>
          </p:cNvPr>
          <p:cNvSpPr>
            <a:spLocks noGrp="1"/>
          </p:cNvSpPr>
          <p:nvPr>
            <p:ph type="dt" sz="half" idx="10"/>
          </p:nvPr>
        </p:nvSpPr>
        <p:spPr/>
        <p:txBody>
          <a:bodyPr/>
          <a:lstStyle/>
          <a:p>
            <a:fld id="{62335F92-F076-CB4E-981D-D8800B4D94CC}" type="datetimeFigureOut">
              <a:rPr lang="en-US" smtClean="0"/>
              <a:t>9/22/21</a:t>
            </a:fld>
            <a:endParaRPr lang="en-US"/>
          </a:p>
        </p:txBody>
      </p:sp>
      <p:sp>
        <p:nvSpPr>
          <p:cNvPr id="8" name="Footer Placeholder 7">
            <a:extLst>
              <a:ext uri="{FF2B5EF4-FFF2-40B4-BE49-F238E27FC236}">
                <a16:creationId xmlns:a16="http://schemas.microsoft.com/office/drawing/2014/main" id="{BA548BA2-ED99-144F-BE47-4F03BE9FEAC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B21BAC1-4DEF-C64D-A31C-E56744047851}"/>
              </a:ext>
            </a:extLst>
          </p:cNvPr>
          <p:cNvSpPr>
            <a:spLocks noGrp="1"/>
          </p:cNvSpPr>
          <p:nvPr>
            <p:ph type="sldNum" sz="quarter" idx="12"/>
          </p:nvPr>
        </p:nvSpPr>
        <p:spPr/>
        <p:txBody>
          <a:bodyPr/>
          <a:lstStyle/>
          <a:p>
            <a:fld id="{79715E76-FE51-034D-B045-9F432EF95BD4}" type="slidenum">
              <a:rPr lang="en-US" smtClean="0"/>
              <a:t>‹#›</a:t>
            </a:fld>
            <a:endParaRPr lang="en-US"/>
          </a:p>
        </p:txBody>
      </p:sp>
    </p:spTree>
    <p:extLst>
      <p:ext uri="{BB962C8B-B14F-4D97-AF65-F5344CB8AC3E}">
        <p14:creationId xmlns:p14="http://schemas.microsoft.com/office/powerpoint/2010/main" val="17535226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F4BED-CBC6-054D-B0B0-1E4D596C621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48AC609-A895-1D4A-A422-3222C3F73E9B}"/>
              </a:ext>
            </a:extLst>
          </p:cNvPr>
          <p:cNvSpPr>
            <a:spLocks noGrp="1"/>
          </p:cNvSpPr>
          <p:nvPr>
            <p:ph type="dt" sz="half" idx="10"/>
          </p:nvPr>
        </p:nvSpPr>
        <p:spPr/>
        <p:txBody>
          <a:bodyPr/>
          <a:lstStyle/>
          <a:p>
            <a:fld id="{62335F92-F076-CB4E-981D-D8800B4D94CC}" type="datetimeFigureOut">
              <a:rPr lang="en-US" smtClean="0"/>
              <a:t>9/22/21</a:t>
            </a:fld>
            <a:endParaRPr lang="en-US"/>
          </a:p>
        </p:txBody>
      </p:sp>
      <p:sp>
        <p:nvSpPr>
          <p:cNvPr id="4" name="Footer Placeholder 3">
            <a:extLst>
              <a:ext uri="{FF2B5EF4-FFF2-40B4-BE49-F238E27FC236}">
                <a16:creationId xmlns:a16="http://schemas.microsoft.com/office/drawing/2014/main" id="{426710C0-6C33-EC40-9B4D-624BB6AFD99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0A8970E-2C24-B842-8904-56DD0869DBE9}"/>
              </a:ext>
            </a:extLst>
          </p:cNvPr>
          <p:cNvSpPr>
            <a:spLocks noGrp="1"/>
          </p:cNvSpPr>
          <p:nvPr>
            <p:ph type="sldNum" sz="quarter" idx="12"/>
          </p:nvPr>
        </p:nvSpPr>
        <p:spPr/>
        <p:txBody>
          <a:bodyPr/>
          <a:lstStyle/>
          <a:p>
            <a:fld id="{79715E76-FE51-034D-B045-9F432EF95BD4}" type="slidenum">
              <a:rPr lang="en-US" smtClean="0"/>
              <a:t>‹#›</a:t>
            </a:fld>
            <a:endParaRPr lang="en-US"/>
          </a:p>
        </p:txBody>
      </p:sp>
    </p:spTree>
    <p:extLst>
      <p:ext uri="{BB962C8B-B14F-4D97-AF65-F5344CB8AC3E}">
        <p14:creationId xmlns:p14="http://schemas.microsoft.com/office/powerpoint/2010/main" val="11770572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617BBC5-525C-AB42-8BCF-C7ED80ECF38C}"/>
              </a:ext>
            </a:extLst>
          </p:cNvPr>
          <p:cNvSpPr>
            <a:spLocks noGrp="1"/>
          </p:cNvSpPr>
          <p:nvPr>
            <p:ph type="dt" sz="half" idx="10"/>
          </p:nvPr>
        </p:nvSpPr>
        <p:spPr/>
        <p:txBody>
          <a:bodyPr/>
          <a:lstStyle/>
          <a:p>
            <a:fld id="{62335F92-F076-CB4E-981D-D8800B4D94CC}" type="datetimeFigureOut">
              <a:rPr lang="en-US" smtClean="0"/>
              <a:t>9/22/21</a:t>
            </a:fld>
            <a:endParaRPr lang="en-US"/>
          </a:p>
        </p:txBody>
      </p:sp>
      <p:sp>
        <p:nvSpPr>
          <p:cNvPr id="3" name="Footer Placeholder 2">
            <a:extLst>
              <a:ext uri="{FF2B5EF4-FFF2-40B4-BE49-F238E27FC236}">
                <a16:creationId xmlns:a16="http://schemas.microsoft.com/office/drawing/2014/main" id="{6A2CD70E-4163-E94C-A9B0-C31EDA50C07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5EC5F17-7C4C-9D4B-8222-305BA2C4D373}"/>
              </a:ext>
            </a:extLst>
          </p:cNvPr>
          <p:cNvSpPr>
            <a:spLocks noGrp="1"/>
          </p:cNvSpPr>
          <p:nvPr>
            <p:ph type="sldNum" sz="quarter" idx="12"/>
          </p:nvPr>
        </p:nvSpPr>
        <p:spPr/>
        <p:txBody>
          <a:bodyPr/>
          <a:lstStyle/>
          <a:p>
            <a:fld id="{79715E76-FE51-034D-B045-9F432EF95BD4}" type="slidenum">
              <a:rPr lang="en-US" smtClean="0"/>
              <a:t>‹#›</a:t>
            </a:fld>
            <a:endParaRPr lang="en-US"/>
          </a:p>
        </p:txBody>
      </p:sp>
    </p:spTree>
    <p:extLst>
      <p:ext uri="{BB962C8B-B14F-4D97-AF65-F5344CB8AC3E}">
        <p14:creationId xmlns:p14="http://schemas.microsoft.com/office/powerpoint/2010/main" val="38420128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2DBE4-8FBC-B84B-9510-D56C058B2B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992976-54B2-424D-BB9B-94876B7C63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A1B33FA-5A91-CD49-974F-FD200D94F7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7BD726-7DA7-A041-B0CE-6921A911BC07}"/>
              </a:ext>
            </a:extLst>
          </p:cNvPr>
          <p:cNvSpPr>
            <a:spLocks noGrp="1"/>
          </p:cNvSpPr>
          <p:nvPr>
            <p:ph type="dt" sz="half" idx="10"/>
          </p:nvPr>
        </p:nvSpPr>
        <p:spPr/>
        <p:txBody>
          <a:bodyPr/>
          <a:lstStyle/>
          <a:p>
            <a:fld id="{62335F92-F076-CB4E-981D-D8800B4D94CC}" type="datetimeFigureOut">
              <a:rPr lang="en-US" smtClean="0"/>
              <a:t>9/22/21</a:t>
            </a:fld>
            <a:endParaRPr lang="en-US"/>
          </a:p>
        </p:txBody>
      </p:sp>
      <p:sp>
        <p:nvSpPr>
          <p:cNvPr id="6" name="Footer Placeholder 5">
            <a:extLst>
              <a:ext uri="{FF2B5EF4-FFF2-40B4-BE49-F238E27FC236}">
                <a16:creationId xmlns:a16="http://schemas.microsoft.com/office/drawing/2014/main" id="{425593AE-C52E-D844-AAC2-2976331FFB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DE091C3-9427-9C46-A809-524E6BB3BDCC}"/>
              </a:ext>
            </a:extLst>
          </p:cNvPr>
          <p:cNvSpPr>
            <a:spLocks noGrp="1"/>
          </p:cNvSpPr>
          <p:nvPr>
            <p:ph type="sldNum" sz="quarter" idx="12"/>
          </p:nvPr>
        </p:nvSpPr>
        <p:spPr/>
        <p:txBody>
          <a:bodyPr/>
          <a:lstStyle/>
          <a:p>
            <a:fld id="{79715E76-FE51-034D-B045-9F432EF95BD4}" type="slidenum">
              <a:rPr lang="en-US" smtClean="0"/>
              <a:t>‹#›</a:t>
            </a:fld>
            <a:endParaRPr lang="en-US"/>
          </a:p>
        </p:txBody>
      </p:sp>
    </p:spTree>
    <p:extLst>
      <p:ext uri="{BB962C8B-B14F-4D97-AF65-F5344CB8AC3E}">
        <p14:creationId xmlns:p14="http://schemas.microsoft.com/office/powerpoint/2010/main" val="39062519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B16DE-B86A-6743-A12D-2BCB4842AE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7CD1650-DB93-EA49-9AF7-23D69551491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90BCCFB-6925-3C43-A362-B1FFF9DEEB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C7061F-7431-9A49-96BA-20699DE33C65}"/>
              </a:ext>
            </a:extLst>
          </p:cNvPr>
          <p:cNvSpPr>
            <a:spLocks noGrp="1"/>
          </p:cNvSpPr>
          <p:nvPr>
            <p:ph type="dt" sz="half" idx="10"/>
          </p:nvPr>
        </p:nvSpPr>
        <p:spPr/>
        <p:txBody>
          <a:bodyPr/>
          <a:lstStyle/>
          <a:p>
            <a:fld id="{62335F92-F076-CB4E-981D-D8800B4D94CC}" type="datetimeFigureOut">
              <a:rPr lang="en-US" smtClean="0"/>
              <a:t>9/22/21</a:t>
            </a:fld>
            <a:endParaRPr lang="en-US"/>
          </a:p>
        </p:txBody>
      </p:sp>
      <p:sp>
        <p:nvSpPr>
          <p:cNvPr id="6" name="Footer Placeholder 5">
            <a:extLst>
              <a:ext uri="{FF2B5EF4-FFF2-40B4-BE49-F238E27FC236}">
                <a16:creationId xmlns:a16="http://schemas.microsoft.com/office/drawing/2014/main" id="{31DC3864-58E8-2048-A022-3BCBB07206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24C14C-B5FA-8143-880F-65A3324DCA4E}"/>
              </a:ext>
            </a:extLst>
          </p:cNvPr>
          <p:cNvSpPr>
            <a:spLocks noGrp="1"/>
          </p:cNvSpPr>
          <p:nvPr>
            <p:ph type="sldNum" sz="quarter" idx="12"/>
          </p:nvPr>
        </p:nvSpPr>
        <p:spPr/>
        <p:txBody>
          <a:bodyPr/>
          <a:lstStyle/>
          <a:p>
            <a:fld id="{79715E76-FE51-034D-B045-9F432EF95BD4}" type="slidenum">
              <a:rPr lang="en-US" smtClean="0"/>
              <a:t>‹#›</a:t>
            </a:fld>
            <a:endParaRPr lang="en-US"/>
          </a:p>
        </p:txBody>
      </p:sp>
    </p:spTree>
    <p:extLst>
      <p:ext uri="{BB962C8B-B14F-4D97-AF65-F5344CB8AC3E}">
        <p14:creationId xmlns:p14="http://schemas.microsoft.com/office/powerpoint/2010/main" val="7508386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21BE4BC-32FA-F84C-9FB8-B61C84445FD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033CE45-7128-614A-85D3-30FF4177A7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9E4029-6A16-AE49-8384-36616E96CB9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335F92-F076-CB4E-981D-D8800B4D94CC}" type="datetimeFigureOut">
              <a:rPr lang="en-US" smtClean="0"/>
              <a:t>9/22/21</a:t>
            </a:fld>
            <a:endParaRPr lang="en-US"/>
          </a:p>
        </p:txBody>
      </p:sp>
      <p:sp>
        <p:nvSpPr>
          <p:cNvPr id="5" name="Footer Placeholder 4">
            <a:extLst>
              <a:ext uri="{FF2B5EF4-FFF2-40B4-BE49-F238E27FC236}">
                <a16:creationId xmlns:a16="http://schemas.microsoft.com/office/drawing/2014/main" id="{BADEC8E1-B4A9-AD4D-8ABA-ACBD7D87081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44A5ABB-8C60-7340-B44C-71224A719F9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9715E76-FE51-034D-B045-9F432EF95BD4}" type="slidenum">
              <a:rPr lang="en-US" smtClean="0"/>
              <a:t>‹#›</a:t>
            </a:fld>
            <a:endParaRPr lang="en-US"/>
          </a:p>
        </p:txBody>
      </p:sp>
    </p:spTree>
    <p:extLst>
      <p:ext uri="{BB962C8B-B14F-4D97-AF65-F5344CB8AC3E}">
        <p14:creationId xmlns:p14="http://schemas.microsoft.com/office/powerpoint/2010/main" val="23527453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7.xml"/><Relationship Id="rId4" Type="http://schemas.openxmlformats.org/officeDocument/2006/relationships/image" Target="../media/image18.emf"/></Relationships>
</file>

<file path=ppt/slides/_rels/slide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5709E-EF7A-B74B-A1E4-9413E1B01601}"/>
              </a:ext>
            </a:extLst>
          </p:cNvPr>
          <p:cNvSpPr>
            <a:spLocks noGrp="1"/>
          </p:cNvSpPr>
          <p:nvPr>
            <p:ph type="ctrTitle"/>
          </p:nvPr>
        </p:nvSpPr>
        <p:spPr>
          <a:xfrm>
            <a:off x="1146396" y="1853853"/>
            <a:ext cx="11045603" cy="2167852"/>
          </a:xfrm>
        </p:spPr>
        <p:txBody>
          <a:bodyPr>
            <a:normAutofit/>
          </a:bodyPr>
          <a:lstStyle/>
          <a:p>
            <a:r>
              <a:rPr lang="en-US" dirty="0"/>
              <a:t>Site 16 interactions comments- NSP13</a:t>
            </a:r>
          </a:p>
        </p:txBody>
      </p:sp>
      <p:sp>
        <p:nvSpPr>
          <p:cNvPr id="3" name="Subtitle 2">
            <a:extLst>
              <a:ext uri="{FF2B5EF4-FFF2-40B4-BE49-F238E27FC236}">
                <a16:creationId xmlns:a16="http://schemas.microsoft.com/office/drawing/2014/main" id="{8F146272-EA8B-CE4D-A32A-ECA1B644F42A}"/>
              </a:ext>
            </a:extLst>
          </p:cNvPr>
          <p:cNvSpPr>
            <a:spLocks noGrp="1"/>
          </p:cNvSpPr>
          <p:nvPr>
            <p:ph type="subTitle" idx="1"/>
          </p:nvPr>
        </p:nvSpPr>
        <p:spPr>
          <a:xfrm>
            <a:off x="5039638" y="4206712"/>
            <a:ext cx="3089754" cy="1580312"/>
          </a:xfrm>
        </p:spPr>
        <p:txBody>
          <a:bodyPr>
            <a:normAutofit/>
          </a:bodyPr>
          <a:lstStyle/>
          <a:p>
            <a:r>
              <a:rPr lang="en-US" dirty="0"/>
              <a:t>Heba Agha</a:t>
            </a:r>
          </a:p>
          <a:p>
            <a:r>
              <a:rPr lang="en-US" dirty="0"/>
              <a:t>9-22-2021</a:t>
            </a:r>
          </a:p>
        </p:txBody>
      </p:sp>
      <p:pic>
        <p:nvPicPr>
          <p:cNvPr id="5" name="Picture 4">
            <a:extLst>
              <a:ext uri="{FF2B5EF4-FFF2-40B4-BE49-F238E27FC236}">
                <a16:creationId xmlns:a16="http://schemas.microsoft.com/office/drawing/2014/main" id="{CC7AA233-9968-184A-A534-05C97F10BF20}"/>
              </a:ext>
            </a:extLst>
          </p:cNvPr>
          <p:cNvPicPr>
            <a:picLocks noChangeAspect="1"/>
          </p:cNvPicPr>
          <p:nvPr/>
        </p:nvPicPr>
        <p:blipFill>
          <a:blip r:embed="rId2"/>
          <a:stretch>
            <a:fillRect/>
          </a:stretch>
        </p:blipFill>
        <p:spPr>
          <a:xfrm>
            <a:off x="10003062" y="5837659"/>
            <a:ext cx="2188937" cy="1020341"/>
          </a:xfrm>
          <a:prstGeom prst="rect">
            <a:avLst/>
          </a:prstGeom>
        </p:spPr>
      </p:pic>
      <p:pic>
        <p:nvPicPr>
          <p:cNvPr id="6" name="Picture 5">
            <a:extLst>
              <a:ext uri="{FF2B5EF4-FFF2-40B4-BE49-F238E27FC236}">
                <a16:creationId xmlns:a16="http://schemas.microsoft.com/office/drawing/2014/main" id="{A2AF7AD8-2FCE-0C48-8DC2-C5A303BD759E}"/>
              </a:ext>
            </a:extLst>
          </p:cNvPr>
          <p:cNvPicPr>
            <a:picLocks noChangeAspect="1"/>
          </p:cNvPicPr>
          <p:nvPr/>
        </p:nvPicPr>
        <p:blipFill>
          <a:blip r:embed="rId3"/>
          <a:stretch>
            <a:fillRect/>
          </a:stretch>
        </p:blipFill>
        <p:spPr>
          <a:xfrm>
            <a:off x="0" y="5922650"/>
            <a:ext cx="3004457" cy="935349"/>
          </a:xfrm>
          <a:prstGeom prst="rect">
            <a:avLst/>
          </a:prstGeom>
        </p:spPr>
      </p:pic>
    </p:spTree>
    <p:extLst>
      <p:ext uri="{BB962C8B-B14F-4D97-AF65-F5344CB8AC3E}">
        <p14:creationId xmlns:p14="http://schemas.microsoft.com/office/powerpoint/2010/main" val="5818871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5CAB6FF-3E13-A14F-898F-7247BF01C458}"/>
              </a:ext>
            </a:extLst>
          </p:cNvPr>
          <p:cNvPicPr>
            <a:picLocks noChangeAspect="1"/>
          </p:cNvPicPr>
          <p:nvPr/>
        </p:nvPicPr>
        <p:blipFill>
          <a:blip r:embed="rId2"/>
          <a:stretch>
            <a:fillRect/>
          </a:stretch>
        </p:blipFill>
        <p:spPr>
          <a:xfrm>
            <a:off x="269157" y="1246415"/>
            <a:ext cx="5659385" cy="3994150"/>
          </a:xfrm>
          <a:prstGeom prst="rect">
            <a:avLst/>
          </a:prstGeom>
        </p:spPr>
      </p:pic>
      <p:pic>
        <p:nvPicPr>
          <p:cNvPr id="3" name="Picture 2" descr="A close-up of a circuit board&#10;&#10;Description automatically generated with low confidence">
            <a:extLst>
              <a:ext uri="{FF2B5EF4-FFF2-40B4-BE49-F238E27FC236}">
                <a16:creationId xmlns:a16="http://schemas.microsoft.com/office/drawing/2014/main" id="{9B0DC149-2B5A-4447-918D-C40A237585A4}"/>
              </a:ext>
            </a:extLst>
          </p:cNvPr>
          <p:cNvPicPr>
            <a:picLocks noChangeAspect="1"/>
          </p:cNvPicPr>
          <p:nvPr/>
        </p:nvPicPr>
        <p:blipFill>
          <a:blip r:embed="rId3"/>
          <a:stretch>
            <a:fillRect/>
          </a:stretch>
        </p:blipFill>
        <p:spPr>
          <a:xfrm>
            <a:off x="6301922" y="1246415"/>
            <a:ext cx="5582920" cy="3784600"/>
          </a:xfrm>
          <a:prstGeom prst="rect">
            <a:avLst/>
          </a:prstGeom>
        </p:spPr>
      </p:pic>
      <p:sp>
        <p:nvSpPr>
          <p:cNvPr id="4" name="TextBox 3">
            <a:extLst>
              <a:ext uri="{FF2B5EF4-FFF2-40B4-BE49-F238E27FC236}">
                <a16:creationId xmlns:a16="http://schemas.microsoft.com/office/drawing/2014/main" id="{3250AD2A-73E3-D14F-AB49-A34E8DA21A8E}"/>
              </a:ext>
            </a:extLst>
          </p:cNvPr>
          <p:cNvSpPr txBox="1"/>
          <p:nvPr/>
        </p:nvSpPr>
        <p:spPr>
          <a:xfrm>
            <a:off x="2467428" y="696686"/>
            <a:ext cx="8519885" cy="369332"/>
          </a:xfrm>
          <a:prstGeom prst="rect">
            <a:avLst/>
          </a:prstGeom>
          <a:noFill/>
        </p:spPr>
        <p:txBody>
          <a:bodyPr wrap="square" rtlCol="0">
            <a:spAutoFit/>
          </a:bodyPr>
          <a:lstStyle/>
          <a:p>
            <a:r>
              <a:rPr lang="en-US" dirty="0"/>
              <a:t>Fragment 645					Fragment 524</a:t>
            </a:r>
          </a:p>
        </p:txBody>
      </p:sp>
      <p:sp>
        <p:nvSpPr>
          <p:cNvPr id="5" name="Rectangle 4">
            <a:extLst>
              <a:ext uri="{FF2B5EF4-FFF2-40B4-BE49-F238E27FC236}">
                <a16:creationId xmlns:a16="http://schemas.microsoft.com/office/drawing/2014/main" id="{4327B19C-96FA-C94D-BF4B-CC30F6F4455B}"/>
              </a:ext>
            </a:extLst>
          </p:cNvPr>
          <p:cNvSpPr/>
          <p:nvPr/>
        </p:nvSpPr>
        <p:spPr>
          <a:xfrm>
            <a:off x="269157" y="5420962"/>
            <a:ext cx="11543757" cy="1477328"/>
          </a:xfrm>
          <a:prstGeom prst="rect">
            <a:avLst/>
          </a:prstGeom>
        </p:spPr>
        <p:txBody>
          <a:bodyPr wrap="square">
            <a:spAutoFit/>
          </a:bodyPr>
          <a:lstStyle/>
          <a:p>
            <a:r>
              <a:rPr lang="en-US" dirty="0">
                <a:latin typeface="Calibri" panose="020F0502020204030204" pitchFamily="34" charset="0"/>
                <a:ea typeface="Calibri" panose="020F0502020204030204" pitchFamily="34" charset="0"/>
                <a:cs typeface="Times New Roman" panose="02020603050405020304" pitchFamily="18" charset="0"/>
              </a:rPr>
              <a:t>The orientation of the phenyl ring with fragment 524 is different from the orientation with fragment 645. For fragment 645, the ring go deep in the pocket and a chlorine atom could be involved in interaction with Val495. While with fragment 524, it did not go deep in the pocket. It could be due to 524 has only one carbon linker to pyrimidine and the pyrimidine ring is involved in a hydrogen bond interaction with the pocket. I think it is better to have at least 2 carbon linker between two aromatic rings.</a:t>
            </a:r>
          </a:p>
        </p:txBody>
      </p:sp>
    </p:spTree>
    <p:extLst>
      <p:ext uri="{BB962C8B-B14F-4D97-AF65-F5344CB8AC3E}">
        <p14:creationId xmlns:p14="http://schemas.microsoft.com/office/powerpoint/2010/main" val="31109387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C2E691B9-44BA-BA4A-A2EC-34D9AC5E55C1}"/>
              </a:ext>
            </a:extLst>
          </p:cNvPr>
          <p:cNvSpPr>
            <a:spLocks noChangeArrowheads="1"/>
          </p:cNvSpPr>
          <p:nvPr/>
        </p:nvSpPr>
        <p:spPr bwMode="auto">
          <a:xfrm>
            <a:off x="152400" y="79057"/>
            <a:ext cx="11872586" cy="9848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600" dirty="0"/>
              <a:t>Measuring the distance from </a:t>
            </a:r>
            <a:r>
              <a:rPr lang="en-US" sz="1600" dirty="0" err="1"/>
              <a:t>PyMol</a:t>
            </a:r>
            <a:r>
              <a:rPr lang="en-US" sz="1600" dirty="0"/>
              <a:t> for possible fragment growing.</a:t>
            </a:r>
          </a:p>
          <a:p>
            <a:r>
              <a:rPr kumimoji="0" lang="en-US" altLang="en-US" sz="1400" b="1" i="0" u="none" strike="noStrike" cap="none" normalizeH="0" baseline="0" dirty="0">
                <a:ln>
                  <a:noFill/>
                </a:ln>
                <a:solidFill>
                  <a:schemeClr val="tx1"/>
                </a:solidFill>
                <a:effectLst/>
                <a:ea typeface="Calibri" panose="020F0502020204030204" pitchFamily="34" charset="0"/>
                <a:cs typeface="Times New Roman" panose="02020603050405020304" pitchFamily="18" charset="0"/>
              </a:rPr>
              <a:t>Fragment 645</a:t>
            </a:r>
            <a:r>
              <a:rPr kumimoji="0" lang="en-US" altLang="en-US" sz="1400" b="0" i="0" u="none" strike="noStrike" cap="none" normalizeH="0" baseline="0" dirty="0">
                <a:ln>
                  <a:noFill/>
                </a:ln>
                <a:solidFill>
                  <a:schemeClr val="tx1"/>
                </a:solidFill>
                <a:effectLst/>
                <a:ea typeface="Calibri" panose="020F0502020204030204" pitchFamily="34" charset="0"/>
                <a:cs typeface="Times New Roman" panose="02020603050405020304" pitchFamily="18" charset="0"/>
              </a:rPr>
              <a:t>: The pocket could tolerate a second ring (</a:t>
            </a:r>
            <a:r>
              <a:rPr kumimoji="0" lang="en-US" altLang="en-US" sz="1400" b="0" i="0" u="none" strike="noStrike" cap="none" normalizeH="0" baseline="0" dirty="0" err="1">
                <a:ln>
                  <a:noFill/>
                </a:ln>
                <a:solidFill>
                  <a:schemeClr val="tx1"/>
                </a:solidFill>
                <a:effectLst/>
                <a:ea typeface="Calibri" panose="020F0502020204030204" pitchFamily="34" charset="0"/>
                <a:cs typeface="Times New Roman" panose="02020603050405020304" pitchFamily="18" charset="0"/>
              </a:rPr>
              <a:t>eg</a:t>
            </a:r>
            <a:r>
              <a:rPr kumimoji="0" lang="en-US" altLang="en-US" sz="1400" b="0" i="0" u="none" strike="noStrike" cap="none" normalizeH="0" baseline="0" dirty="0">
                <a:ln>
                  <a:noFill/>
                </a:ln>
                <a:solidFill>
                  <a:schemeClr val="tx1"/>
                </a:solidFill>
                <a:effectLst/>
                <a:ea typeface="Calibri" panose="020F0502020204030204" pitchFamily="34" charset="0"/>
                <a:cs typeface="Times New Roman" panose="02020603050405020304" pitchFamily="18" charset="0"/>
              </a:rPr>
              <a:t>: thiazole, oxazole) as a replacement of the dimethyl group. For fragment growing, it could be </a:t>
            </a:r>
            <a:r>
              <a:rPr lang="en-US" sz="1400" dirty="0"/>
              <a:t>a good idea to have two aromatic rings connect with the amide bond. The second ring could have a polar group that might be involved in hydrogen bond interaction with </a:t>
            </a:r>
            <a:r>
              <a:rPr lang="en-US" sz="1400" dirty="0" err="1"/>
              <a:t>Asn</a:t>
            </a:r>
            <a:r>
              <a:rPr lang="en-US" sz="1400" dirty="0"/>
              <a:t> 503.</a:t>
            </a:r>
          </a:p>
        </p:txBody>
      </p:sp>
      <p:pic>
        <p:nvPicPr>
          <p:cNvPr id="1025" name="Picture 13" descr="A picture containing colorful, green, decorated, close&#10;&#10;Description automatically generated">
            <a:extLst>
              <a:ext uri="{FF2B5EF4-FFF2-40B4-BE49-F238E27FC236}">
                <a16:creationId xmlns:a16="http://schemas.microsoft.com/office/drawing/2014/main" id="{97AE6143-41F5-314E-978D-2101120074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353191"/>
            <a:ext cx="5943600" cy="53721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a:extLst>
              <a:ext uri="{FF2B5EF4-FFF2-40B4-BE49-F238E27FC236}">
                <a16:creationId xmlns:a16="http://schemas.microsoft.com/office/drawing/2014/main" id="{0E79A536-A466-C143-8A4E-40A1C0E1E6D5}"/>
              </a:ext>
            </a:extLst>
          </p:cNvPr>
          <p:cNvSpPr>
            <a:spLocks noChangeArrowheads="1"/>
          </p:cNvSpPr>
          <p:nvPr/>
        </p:nvSpPr>
        <p:spPr bwMode="auto">
          <a:xfrm>
            <a:off x="0" y="58293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5" name="Picture 4" descr="Diagram, map&#10;&#10;Description automatically generated">
            <a:extLst>
              <a:ext uri="{FF2B5EF4-FFF2-40B4-BE49-F238E27FC236}">
                <a16:creationId xmlns:a16="http://schemas.microsoft.com/office/drawing/2014/main" id="{2DE6D8A8-FC63-A34F-AD5D-2836ED2F9BA1}"/>
              </a:ext>
            </a:extLst>
          </p:cNvPr>
          <p:cNvPicPr>
            <a:picLocks noChangeAspect="1"/>
          </p:cNvPicPr>
          <p:nvPr/>
        </p:nvPicPr>
        <p:blipFill>
          <a:blip r:embed="rId3"/>
          <a:stretch>
            <a:fillRect/>
          </a:stretch>
        </p:blipFill>
        <p:spPr>
          <a:xfrm>
            <a:off x="6096000" y="1289539"/>
            <a:ext cx="6096000" cy="5568461"/>
          </a:xfrm>
          <a:prstGeom prst="rect">
            <a:avLst/>
          </a:prstGeom>
        </p:spPr>
      </p:pic>
    </p:spTree>
    <p:extLst>
      <p:ext uri="{BB962C8B-B14F-4D97-AF65-F5344CB8AC3E}">
        <p14:creationId xmlns:p14="http://schemas.microsoft.com/office/powerpoint/2010/main" val="17992178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ADA61EC-51AB-1744-94C7-C659C5E02E2A}"/>
              </a:ext>
            </a:extLst>
          </p:cNvPr>
          <p:cNvSpPr txBox="1"/>
          <p:nvPr/>
        </p:nvSpPr>
        <p:spPr>
          <a:xfrm>
            <a:off x="-1" y="-26902"/>
            <a:ext cx="3824785" cy="4247317"/>
          </a:xfrm>
          <a:prstGeom prst="rect">
            <a:avLst/>
          </a:prstGeom>
          <a:noFill/>
        </p:spPr>
        <p:txBody>
          <a:bodyPr wrap="square" rtlCol="0">
            <a:spAutoFit/>
          </a:bodyPr>
          <a:lstStyle/>
          <a:p>
            <a:pPr marL="61913" indent="-61913">
              <a:buFontTx/>
              <a:buChar char="-"/>
            </a:pPr>
            <a:r>
              <a:rPr lang="en-US" dirty="0"/>
              <a:t>Meta and para substitutions with polar groups, or halide is expected to form hydrogen bond with Val495, Glu498, and Glu 591 and could be worthy. </a:t>
            </a:r>
          </a:p>
          <a:p>
            <a:pPr marL="61913" indent="-61913">
              <a:buFontTx/>
              <a:buChar char="-"/>
            </a:pPr>
            <a:r>
              <a:rPr lang="en-US" dirty="0"/>
              <a:t>CF3 is bulky and resulted in the pyridine ring move to the left as in fragment 330 and the NH has no interaction.</a:t>
            </a:r>
          </a:p>
          <a:p>
            <a:pPr marL="61913" indent="-61913">
              <a:buFontTx/>
              <a:buChar char="-"/>
            </a:pPr>
            <a:r>
              <a:rPr lang="en-US" dirty="0"/>
              <a:t>Consider to have amide or a reversed amide as in fragment 451 (NH is directly connected to phenyl ring). Also, nitrogen atom one carbon away from the amide in fragment 451 showed interaction with Asn503.</a:t>
            </a:r>
          </a:p>
        </p:txBody>
      </p:sp>
      <p:pic>
        <p:nvPicPr>
          <p:cNvPr id="5" name="Picture 4" descr="A picture containing kite, laser, scene, green&#10;&#10;Description automatically generated">
            <a:extLst>
              <a:ext uri="{FF2B5EF4-FFF2-40B4-BE49-F238E27FC236}">
                <a16:creationId xmlns:a16="http://schemas.microsoft.com/office/drawing/2014/main" id="{CA3DC0E6-1412-6A4D-9F4F-6ECF81B97207}"/>
              </a:ext>
            </a:extLst>
          </p:cNvPr>
          <p:cNvPicPr>
            <a:picLocks noChangeAspect="1"/>
          </p:cNvPicPr>
          <p:nvPr/>
        </p:nvPicPr>
        <p:blipFill>
          <a:blip r:embed="rId2"/>
          <a:stretch>
            <a:fillRect/>
          </a:stretch>
        </p:blipFill>
        <p:spPr>
          <a:xfrm>
            <a:off x="7302674" y="536753"/>
            <a:ext cx="4889325" cy="2859420"/>
          </a:xfrm>
          <a:prstGeom prst="rect">
            <a:avLst/>
          </a:prstGeom>
        </p:spPr>
      </p:pic>
      <p:pic>
        <p:nvPicPr>
          <p:cNvPr id="6" name="Picture 5" descr="A close-up of a circuit board&#10;&#10;Description automatically generated with low confidence">
            <a:extLst>
              <a:ext uri="{FF2B5EF4-FFF2-40B4-BE49-F238E27FC236}">
                <a16:creationId xmlns:a16="http://schemas.microsoft.com/office/drawing/2014/main" id="{B6697A77-29BB-8D41-A672-BD0196E04BDD}"/>
              </a:ext>
            </a:extLst>
          </p:cNvPr>
          <p:cNvPicPr>
            <a:picLocks noChangeAspect="1"/>
          </p:cNvPicPr>
          <p:nvPr/>
        </p:nvPicPr>
        <p:blipFill>
          <a:blip r:embed="rId3"/>
          <a:stretch>
            <a:fillRect/>
          </a:stretch>
        </p:blipFill>
        <p:spPr>
          <a:xfrm>
            <a:off x="7452986" y="3512201"/>
            <a:ext cx="4734038" cy="3209152"/>
          </a:xfrm>
          <a:prstGeom prst="rect">
            <a:avLst/>
          </a:prstGeom>
        </p:spPr>
      </p:pic>
      <p:sp>
        <p:nvSpPr>
          <p:cNvPr id="7" name="TextBox 6">
            <a:extLst>
              <a:ext uri="{FF2B5EF4-FFF2-40B4-BE49-F238E27FC236}">
                <a16:creationId xmlns:a16="http://schemas.microsoft.com/office/drawing/2014/main" id="{8E1BE71D-C476-2E48-8DDF-7BC4CF93CEDC}"/>
              </a:ext>
            </a:extLst>
          </p:cNvPr>
          <p:cNvSpPr txBox="1"/>
          <p:nvPr/>
        </p:nvSpPr>
        <p:spPr>
          <a:xfrm>
            <a:off x="7452986" y="652781"/>
            <a:ext cx="1485856" cy="369332"/>
          </a:xfrm>
          <a:prstGeom prst="rect">
            <a:avLst/>
          </a:prstGeom>
          <a:noFill/>
        </p:spPr>
        <p:txBody>
          <a:bodyPr wrap="none" rtlCol="0">
            <a:spAutoFit/>
          </a:bodyPr>
          <a:lstStyle/>
          <a:p>
            <a:r>
              <a:rPr lang="en-US" dirty="0">
                <a:solidFill>
                  <a:schemeClr val="bg1"/>
                </a:solidFill>
              </a:rPr>
              <a:t>Fragment 451</a:t>
            </a:r>
          </a:p>
        </p:txBody>
      </p:sp>
      <p:sp>
        <p:nvSpPr>
          <p:cNvPr id="8" name="TextBox 7">
            <a:extLst>
              <a:ext uri="{FF2B5EF4-FFF2-40B4-BE49-F238E27FC236}">
                <a16:creationId xmlns:a16="http://schemas.microsoft.com/office/drawing/2014/main" id="{9DE6426B-B25F-FC4C-8A53-8CE489E87F34}"/>
              </a:ext>
            </a:extLst>
          </p:cNvPr>
          <p:cNvSpPr txBox="1"/>
          <p:nvPr/>
        </p:nvSpPr>
        <p:spPr>
          <a:xfrm>
            <a:off x="7547814" y="3607455"/>
            <a:ext cx="1485856" cy="369332"/>
          </a:xfrm>
          <a:prstGeom prst="rect">
            <a:avLst/>
          </a:prstGeom>
          <a:noFill/>
        </p:spPr>
        <p:txBody>
          <a:bodyPr wrap="none" rtlCol="0">
            <a:spAutoFit/>
          </a:bodyPr>
          <a:lstStyle/>
          <a:p>
            <a:r>
              <a:rPr lang="en-US" dirty="0">
                <a:solidFill>
                  <a:schemeClr val="bg1"/>
                </a:solidFill>
              </a:rPr>
              <a:t>Fragment 524</a:t>
            </a:r>
          </a:p>
        </p:txBody>
      </p:sp>
      <p:pic>
        <p:nvPicPr>
          <p:cNvPr id="12" name="Picture 11">
            <a:extLst>
              <a:ext uri="{FF2B5EF4-FFF2-40B4-BE49-F238E27FC236}">
                <a16:creationId xmlns:a16="http://schemas.microsoft.com/office/drawing/2014/main" id="{6AF07369-EFA2-2949-BC80-66333A30318A}"/>
              </a:ext>
            </a:extLst>
          </p:cNvPr>
          <p:cNvPicPr>
            <a:picLocks noChangeAspect="1"/>
          </p:cNvPicPr>
          <p:nvPr/>
        </p:nvPicPr>
        <p:blipFill>
          <a:blip r:embed="rId4"/>
          <a:stretch>
            <a:fillRect/>
          </a:stretch>
        </p:blipFill>
        <p:spPr>
          <a:xfrm>
            <a:off x="-87730" y="4132988"/>
            <a:ext cx="3746500" cy="2514600"/>
          </a:xfrm>
          <a:prstGeom prst="rect">
            <a:avLst/>
          </a:prstGeom>
        </p:spPr>
      </p:pic>
      <p:sp>
        <p:nvSpPr>
          <p:cNvPr id="13" name="TextBox 12">
            <a:extLst>
              <a:ext uri="{FF2B5EF4-FFF2-40B4-BE49-F238E27FC236}">
                <a16:creationId xmlns:a16="http://schemas.microsoft.com/office/drawing/2014/main" id="{38C88196-AC9B-2A4A-BA29-0DF66250C856}"/>
              </a:ext>
            </a:extLst>
          </p:cNvPr>
          <p:cNvSpPr txBox="1"/>
          <p:nvPr/>
        </p:nvSpPr>
        <p:spPr>
          <a:xfrm>
            <a:off x="-61296" y="4220415"/>
            <a:ext cx="1485856" cy="369332"/>
          </a:xfrm>
          <a:prstGeom prst="rect">
            <a:avLst/>
          </a:prstGeom>
          <a:noFill/>
        </p:spPr>
        <p:txBody>
          <a:bodyPr wrap="none" rtlCol="0">
            <a:spAutoFit/>
          </a:bodyPr>
          <a:lstStyle/>
          <a:p>
            <a:r>
              <a:rPr lang="en-US" dirty="0">
                <a:solidFill>
                  <a:schemeClr val="bg1"/>
                </a:solidFill>
              </a:rPr>
              <a:t>Fragment 330</a:t>
            </a:r>
          </a:p>
        </p:txBody>
      </p:sp>
      <p:pic>
        <p:nvPicPr>
          <p:cNvPr id="14" name="Picture 13" descr="A picture containing green, colorful, web, outdoor object&#10;&#10;Description automatically generated">
            <a:extLst>
              <a:ext uri="{FF2B5EF4-FFF2-40B4-BE49-F238E27FC236}">
                <a16:creationId xmlns:a16="http://schemas.microsoft.com/office/drawing/2014/main" id="{803B050A-20E7-CD41-B5F8-746168F42A1B}"/>
              </a:ext>
            </a:extLst>
          </p:cNvPr>
          <p:cNvPicPr>
            <a:picLocks noChangeAspect="1"/>
          </p:cNvPicPr>
          <p:nvPr/>
        </p:nvPicPr>
        <p:blipFill>
          <a:blip r:embed="rId5"/>
          <a:stretch>
            <a:fillRect/>
          </a:stretch>
        </p:blipFill>
        <p:spPr>
          <a:xfrm>
            <a:off x="3664346" y="4132988"/>
            <a:ext cx="3745273" cy="2630094"/>
          </a:xfrm>
          <a:prstGeom prst="rect">
            <a:avLst/>
          </a:prstGeom>
        </p:spPr>
      </p:pic>
      <p:sp>
        <p:nvSpPr>
          <p:cNvPr id="15" name="TextBox 14">
            <a:extLst>
              <a:ext uri="{FF2B5EF4-FFF2-40B4-BE49-F238E27FC236}">
                <a16:creationId xmlns:a16="http://schemas.microsoft.com/office/drawing/2014/main" id="{52DA1504-5CA5-A442-935F-3551559B6604}"/>
              </a:ext>
            </a:extLst>
          </p:cNvPr>
          <p:cNvSpPr txBox="1"/>
          <p:nvPr/>
        </p:nvSpPr>
        <p:spPr>
          <a:xfrm>
            <a:off x="5862468" y="4195236"/>
            <a:ext cx="1485856" cy="369332"/>
          </a:xfrm>
          <a:prstGeom prst="rect">
            <a:avLst/>
          </a:prstGeom>
          <a:noFill/>
        </p:spPr>
        <p:txBody>
          <a:bodyPr wrap="none" rtlCol="0">
            <a:spAutoFit/>
          </a:bodyPr>
          <a:lstStyle/>
          <a:p>
            <a:r>
              <a:rPr lang="en-US" dirty="0">
                <a:solidFill>
                  <a:schemeClr val="bg1"/>
                </a:solidFill>
              </a:rPr>
              <a:t>Fragment 645</a:t>
            </a:r>
          </a:p>
        </p:txBody>
      </p:sp>
      <p:pic>
        <p:nvPicPr>
          <p:cNvPr id="16" name="Picture 15">
            <a:extLst>
              <a:ext uri="{FF2B5EF4-FFF2-40B4-BE49-F238E27FC236}">
                <a16:creationId xmlns:a16="http://schemas.microsoft.com/office/drawing/2014/main" id="{27FEC579-3FF5-A24C-B3DB-7C494CA87EBC}"/>
              </a:ext>
            </a:extLst>
          </p:cNvPr>
          <p:cNvPicPr>
            <a:picLocks noChangeAspect="1"/>
          </p:cNvPicPr>
          <p:nvPr/>
        </p:nvPicPr>
        <p:blipFill>
          <a:blip r:embed="rId6"/>
          <a:stretch>
            <a:fillRect/>
          </a:stretch>
        </p:blipFill>
        <p:spPr>
          <a:xfrm>
            <a:off x="3746295" y="512838"/>
            <a:ext cx="3614903" cy="3279283"/>
          </a:xfrm>
          <a:prstGeom prst="rect">
            <a:avLst/>
          </a:prstGeom>
        </p:spPr>
      </p:pic>
      <p:sp>
        <p:nvSpPr>
          <p:cNvPr id="17" name="TextBox 16">
            <a:extLst>
              <a:ext uri="{FF2B5EF4-FFF2-40B4-BE49-F238E27FC236}">
                <a16:creationId xmlns:a16="http://schemas.microsoft.com/office/drawing/2014/main" id="{F5D7D186-EE59-AF48-A8B5-1B8D93F22FF6}"/>
              </a:ext>
            </a:extLst>
          </p:cNvPr>
          <p:cNvSpPr txBox="1"/>
          <p:nvPr/>
        </p:nvSpPr>
        <p:spPr>
          <a:xfrm>
            <a:off x="3986086" y="266072"/>
            <a:ext cx="1485856" cy="369332"/>
          </a:xfrm>
          <a:prstGeom prst="rect">
            <a:avLst/>
          </a:prstGeom>
          <a:noFill/>
        </p:spPr>
        <p:txBody>
          <a:bodyPr wrap="none" rtlCol="0">
            <a:spAutoFit/>
          </a:bodyPr>
          <a:lstStyle/>
          <a:p>
            <a:r>
              <a:rPr lang="en-US" dirty="0"/>
              <a:t>Fragment 451</a:t>
            </a:r>
          </a:p>
        </p:txBody>
      </p:sp>
    </p:spTree>
    <p:extLst>
      <p:ext uri="{BB962C8B-B14F-4D97-AF65-F5344CB8AC3E}">
        <p14:creationId xmlns:p14="http://schemas.microsoft.com/office/powerpoint/2010/main" val="727508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9C612F46-EF46-C742-BCDA-2544112A96CB}"/>
              </a:ext>
            </a:extLst>
          </p:cNvPr>
          <p:cNvGrpSpPr/>
          <p:nvPr/>
        </p:nvGrpSpPr>
        <p:grpSpPr>
          <a:xfrm>
            <a:off x="273140" y="0"/>
            <a:ext cx="3835400" cy="3352800"/>
            <a:chOff x="8615136" y="1083498"/>
            <a:chExt cx="3873500" cy="4013200"/>
          </a:xfrm>
        </p:grpSpPr>
        <p:pic>
          <p:nvPicPr>
            <p:cNvPr id="8" name="Picture 7">
              <a:extLst>
                <a:ext uri="{FF2B5EF4-FFF2-40B4-BE49-F238E27FC236}">
                  <a16:creationId xmlns:a16="http://schemas.microsoft.com/office/drawing/2014/main" id="{037EDF21-A769-0042-82E1-80F5A7532672}"/>
                </a:ext>
              </a:extLst>
            </p:cNvPr>
            <p:cNvPicPr>
              <a:picLocks noChangeAspect="1"/>
            </p:cNvPicPr>
            <p:nvPr/>
          </p:nvPicPr>
          <p:blipFill>
            <a:blip r:embed="rId2"/>
            <a:stretch>
              <a:fillRect/>
            </a:stretch>
          </p:blipFill>
          <p:spPr>
            <a:xfrm>
              <a:off x="8615136" y="1083498"/>
              <a:ext cx="3873500" cy="4013200"/>
            </a:xfrm>
            <a:prstGeom prst="rect">
              <a:avLst/>
            </a:prstGeom>
            <a:ln>
              <a:solidFill>
                <a:schemeClr val="accent1"/>
              </a:solidFill>
            </a:ln>
          </p:spPr>
        </p:pic>
        <p:sp>
          <p:nvSpPr>
            <p:cNvPr id="9" name="TextBox 8">
              <a:extLst>
                <a:ext uri="{FF2B5EF4-FFF2-40B4-BE49-F238E27FC236}">
                  <a16:creationId xmlns:a16="http://schemas.microsoft.com/office/drawing/2014/main" id="{43296A1E-5821-BD4A-9C3F-F4287EC9B872}"/>
                </a:ext>
              </a:extLst>
            </p:cNvPr>
            <p:cNvSpPr txBox="1"/>
            <p:nvPr/>
          </p:nvSpPr>
          <p:spPr>
            <a:xfrm>
              <a:off x="10842171" y="1083498"/>
              <a:ext cx="1485856" cy="369332"/>
            </a:xfrm>
            <a:prstGeom prst="rect">
              <a:avLst/>
            </a:prstGeom>
            <a:noFill/>
            <a:ln>
              <a:solidFill>
                <a:schemeClr val="accent1"/>
              </a:solidFill>
            </a:ln>
          </p:spPr>
          <p:txBody>
            <a:bodyPr wrap="none" rtlCol="0">
              <a:spAutoFit/>
            </a:bodyPr>
            <a:lstStyle/>
            <a:p>
              <a:r>
                <a:rPr lang="en-US" dirty="0"/>
                <a:t>Fragment 330</a:t>
              </a:r>
            </a:p>
          </p:txBody>
        </p:sp>
      </p:grpSp>
      <p:grpSp>
        <p:nvGrpSpPr>
          <p:cNvPr id="13" name="Group 12">
            <a:extLst>
              <a:ext uri="{FF2B5EF4-FFF2-40B4-BE49-F238E27FC236}">
                <a16:creationId xmlns:a16="http://schemas.microsoft.com/office/drawing/2014/main" id="{1C5920EC-A6E3-5F4F-9714-A16B1E75B626}"/>
              </a:ext>
            </a:extLst>
          </p:cNvPr>
          <p:cNvGrpSpPr/>
          <p:nvPr/>
        </p:nvGrpSpPr>
        <p:grpSpPr>
          <a:xfrm>
            <a:off x="4370480" y="39556"/>
            <a:ext cx="3340100" cy="3352800"/>
            <a:chOff x="4790849" y="2413348"/>
            <a:chExt cx="3340100" cy="3352800"/>
          </a:xfrm>
        </p:grpSpPr>
        <p:pic>
          <p:nvPicPr>
            <p:cNvPr id="11" name="Picture 10">
              <a:extLst>
                <a:ext uri="{FF2B5EF4-FFF2-40B4-BE49-F238E27FC236}">
                  <a16:creationId xmlns:a16="http://schemas.microsoft.com/office/drawing/2014/main" id="{0764ED0C-A5B5-C043-8399-C023E9D2E7A5}"/>
                </a:ext>
              </a:extLst>
            </p:cNvPr>
            <p:cNvPicPr>
              <a:picLocks noChangeAspect="1"/>
            </p:cNvPicPr>
            <p:nvPr/>
          </p:nvPicPr>
          <p:blipFill>
            <a:blip r:embed="rId3"/>
            <a:stretch>
              <a:fillRect/>
            </a:stretch>
          </p:blipFill>
          <p:spPr>
            <a:xfrm>
              <a:off x="4790849" y="2413348"/>
              <a:ext cx="3340100" cy="3352800"/>
            </a:xfrm>
            <a:prstGeom prst="rect">
              <a:avLst/>
            </a:prstGeom>
            <a:ln>
              <a:solidFill>
                <a:schemeClr val="accent1"/>
              </a:solidFill>
            </a:ln>
          </p:spPr>
        </p:pic>
        <p:sp>
          <p:nvSpPr>
            <p:cNvPr id="12" name="TextBox 11">
              <a:extLst>
                <a:ext uri="{FF2B5EF4-FFF2-40B4-BE49-F238E27FC236}">
                  <a16:creationId xmlns:a16="http://schemas.microsoft.com/office/drawing/2014/main" id="{2646707E-5F20-1D42-89AC-7A92710E6F76}"/>
                </a:ext>
              </a:extLst>
            </p:cNvPr>
            <p:cNvSpPr txBox="1"/>
            <p:nvPr/>
          </p:nvSpPr>
          <p:spPr>
            <a:xfrm>
              <a:off x="6575196" y="2608612"/>
              <a:ext cx="1485856" cy="369332"/>
            </a:xfrm>
            <a:prstGeom prst="rect">
              <a:avLst/>
            </a:prstGeom>
            <a:noFill/>
            <a:ln>
              <a:solidFill>
                <a:schemeClr val="accent1"/>
              </a:solidFill>
            </a:ln>
          </p:spPr>
          <p:txBody>
            <a:bodyPr wrap="none" rtlCol="0">
              <a:spAutoFit/>
            </a:bodyPr>
            <a:lstStyle/>
            <a:p>
              <a:r>
                <a:rPr lang="en-US" dirty="0"/>
                <a:t>Fragment 420</a:t>
              </a:r>
            </a:p>
          </p:txBody>
        </p:sp>
      </p:grpSp>
      <p:grpSp>
        <p:nvGrpSpPr>
          <p:cNvPr id="16" name="Group 15">
            <a:extLst>
              <a:ext uri="{FF2B5EF4-FFF2-40B4-BE49-F238E27FC236}">
                <a16:creationId xmlns:a16="http://schemas.microsoft.com/office/drawing/2014/main" id="{75F0731E-DF5C-EF46-A57C-CFC4B48D855D}"/>
              </a:ext>
            </a:extLst>
          </p:cNvPr>
          <p:cNvGrpSpPr/>
          <p:nvPr/>
        </p:nvGrpSpPr>
        <p:grpSpPr>
          <a:xfrm>
            <a:off x="8083460" y="12485"/>
            <a:ext cx="3835400" cy="3352800"/>
            <a:chOff x="3636359" y="4065079"/>
            <a:chExt cx="4038600" cy="3733800"/>
          </a:xfrm>
        </p:grpSpPr>
        <p:pic>
          <p:nvPicPr>
            <p:cNvPr id="14" name="Picture 13">
              <a:extLst>
                <a:ext uri="{FF2B5EF4-FFF2-40B4-BE49-F238E27FC236}">
                  <a16:creationId xmlns:a16="http://schemas.microsoft.com/office/drawing/2014/main" id="{F392101A-3A65-0748-B5BA-9962D8E88A6C}"/>
                </a:ext>
              </a:extLst>
            </p:cNvPr>
            <p:cNvPicPr>
              <a:picLocks noChangeAspect="1"/>
            </p:cNvPicPr>
            <p:nvPr/>
          </p:nvPicPr>
          <p:blipFill>
            <a:blip r:embed="rId4"/>
            <a:stretch>
              <a:fillRect/>
            </a:stretch>
          </p:blipFill>
          <p:spPr>
            <a:xfrm>
              <a:off x="3636359" y="4065079"/>
              <a:ext cx="4038600" cy="3733800"/>
            </a:xfrm>
            <a:prstGeom prst="rect">
              <a:avLst/>
            </a:prstGeom>
            <a:ln>
              <a:solidFill>
                <a:schemeClr val="accent1"/>
              </a:solidFill>
            </a:ln>
          </p:spPr>
        </p:pic>
        <p:sp>
          <p:nvSpPr>
            <p:cNvPr id="15" name="TextBox 14">
              <a:extLst>
                <a:ext uri="{FF2B5EF4-FFF2-40B4-BE49-F238E27FC236}">
                  <a16:creationId xmlns:a16="http://schemas.microsoft.com/office/drawing/2014/main" id="{6E5C7A13-5260-F344-B34E-CDA576B58133}"/>
                </a:ext>
              </a:extLst>
            </p:cNvPr>
            <p:cNvSpPr txBox="1"/>
            <p:nvPr/>
          </p:nvSpPr>
          <p:spPr>
            <a:xfrm>
              <a:off x="3656891" y="4095225"/>
              <a:ext cx="1485856" cy="369332"/>
            </a:xfrm>
            <a:prstGeom prst="rect">
              <a:avLst/>
            </a:prstGeom>
            <a:noFill/>
            <a:ln>
              <a:solidFill>
                <a:schemeClr val="accent1"/>
              </a:solidFill>
            </a:ln>
          </p:spPr>
          <p:txBody>
            <a:bodyPr wrap="none" rtlCol="0">
              <a:spAutoFit/>
            </a:bodyPr>
            <a:lstStyle/>
            <a:p>
              <a:r>
                <a:rPr lang="en-US" dirty="0"/>
                <a:t>Fragment 645</a:t>
              </a:r>
            </a:p>
          </p:txBody>
        </p:sp>
      </p:grpSp>
      <p:grpSp>
        <p:nvGrpSpPr>
          <p:cNvPr id="20" name="Group 19">
            <a:extLst>
              <a:ext uri="{FF2B5EF4-FFF2-40B4-BE49-F238E27FC236}">
                <a16:creationId xmlns:a16="http://schemas.microsoft.com/office/drawing/2014/main" id="{02A79330-A2B2-FF49-BD28-30A95698E56C}"/>
              </a:ext>
            </a:extLst>
          </p:cNvPr>
          <p:cNvGrpSpPr/>
          <p:nvPr/>
        </p:nvGrpSpPr>
        <p:grpSpPr>
          <a:xfrm>
            <a:off x="273140" y="3505201"/>
            <a:ext cx="3835400" cy="3289300"/>
            <a:chOff x="264465" y="477028"/>
            <a:chExt cx="3835400" cy="3289300"/>
          </a:xfrm>
        </p:grpSpPr>
        <p:pic>
          <p:nvPicPr>
            <p:cNvPr id="17" name="Picture 16">
              <a:extLst>
                <a:ext uri="{FF2B5EF4-FFF2-40B4-BE49-F238E27FC236}">
                  <a16:creationId xmlns:a16="http://schemas.microsoft.com/office/drawing/2014/main" id="{E994FB3B-9F2C-7343-B459-B11752A57FB6}"/>
                </a:ext>
              </a:extLst>
            </p:cNvPr>
            <p:cNvPicPr>
              <a:picLocks noChangeAspect="1"/>
            </p:cNvPicPr>
            <p:nvPr/>
          </p:nvPicPr>
          <p:blipFill>
            <a:blip r:embed="rId5"/>
            <a:stretch>
              <a:fillRect/>
            </a:stretch>
          </p:blipFill>
          <p:spPr>
            <a:xfrm>
              <a:off x="264465" y="477028"/>
              <a:ext cx="3835400" cy="3289300"/>
            </a:xfrm>
            <a:prstGeom prst="rect">
              <a:avLst/>
            </a:prstGeom>
            <a:ln>
              <a:solidFill>
                <a:schemeClr val="accent1"/>
              </a:solidFill>
            </a:ln>
          </p:spPr>
        </p:pic>
        <p:sp>
          <p:nvSpPr>
            <p:cNvPr id="18" name="TextBox 17">
              <a:extLst>
                <a:ext uri="{FF2B5EF4-FFF2-40B4-BE49-F238E27FC236}">
                  <a16:creationId xmlns:a16="http://schemas.microsoft.com/office/drawing/2014/main" id="{F9793A8E-2271-A640-B42E-639FBD2D6EF8}"/>
                </a:ext>
              </a:extLst>
            </p:cNvPr>
            <p:cNvSpPr txBox="1"/>
            <p:nvPr/>
          </p:nvSpPr>
          <p:spPr>
            <a:xfrm>
              <a:off x="2614009" y="477028"/>
              <a:ext cx="1485856" cy="369332"/>
            </a:xfrm>
            <a:prstGeom prst="rect">
              <a:avLst/>
            </a:prstGeom>
            <a:noFill/>
            <a:ln>
              <a:solidFill>
                <a:schemeClr val="accent1"/>
              </a:solidFill>
            </a:ln>
          </p:spPr>
          <p:txBody>
            <a:bodyPr wrap="none" rtlCol="0">
              <a:spAutoFit/>
            </a:bodyPr>
            <a:lstStyle/>
            <a:p>
              <a:r>
                <a:rPr lang="en-US" dirty="0"/>
                <a:t>Fragment 451</a:t>
              </a:r>
            </a:p>
          </p:txBody>
        </p:sp>
      </p:grpSp>
      <p:grpSp>
        <p:nvGrpSpPr>
          <p:cNvPr id="23" name="Group 22">
            <a:extLst>
              <a:ext uri="{FF2B5EF4-FFF2-40B4-BE49-F238E27FC236}">
                <a16:creationId xmlns:a16="http://schemas.microsoft.com/office/drawing/2014/main" id="{C86DD703-0AB5-1C46-823E-9FCEE415A7D7}"/>
              </a:ext>
            </a:extLst>
          </p:cNvPr>
          <p:cNvGrpSpPr/>
          <p:nvPr/>
        </p:nvGrpSpPr>
        <p:grpSpPr>
          <a:xfrm>
            <a:off x="4370480" y="3465644"/>
            <a:ext cx="3340100" cy="3328857"/>
            <a:chOff x="4538004" y="2721428"/>
            <a:chExt cx="3987800" cy="3708400"/>
          </a:xfrm>
        </p:grpSpPr>
        <p:pic>
          <p:nvPicPr>
            <p:cNvPr id="21" name="Picture 20">
              <a:extLst>
                <a:ext uri="{FF2B5EF4-FFF2-40B4-BE49-F238E27FC236}">
                  <a16:creationId xmlns:a16="http://schemas.microsoft.com/office/drawing/2014/main" id="{5659A1EB-6477-EF4C-B1B6-EC1FFAE471CB}"/>
                </a:ext>
              </a:extLst>
            </p:cNvPr>
            <p:cNvPicPr>
              <a:picLocks noChangeAspect="1"/>
            </p:cNvPicPr>
            <p:nvPr/>
          </p:nvPicPr>
          <p:blipFill>
            <a:blip r:embed="rId6"/>
            <a:stretch>
              <a:fillRect/>
            </a:stretch>
          </p:blipFill>
          <p:spPr>
            <a:xfrm>
              <a:off x="4538004" y="2721428"/>
              <a:ext cx="3987800" cy="3708400"/>
            </a:xfrm>
            <a:prstGeom prst="rect">
              <a:avLst/>
            </a:prstGeom>
            <a:ln>
              <a:solidFill>
                <a:schemeClr val="accent1"/>
              </a:solidFill>
            </a:ln>
          </p:spPr>
        </p:pic>
        <p:sp>
          <p:nvSpPr>
            <p:cNvPr id="22" name="Rectangle 21">
              <a:extLst>
                <a:ext uri="{FF2B5EF4-FFF2-40B4-BE49-F238E27FC236}">
                  <a16:creationId xmlns:a16="http://schemas.microsoft.com/office/drawing/2014/main" id="{4C8E59CF-7DA4-F441-B714-094F4F7F8C6E}"/>
                </a:ext>
              </a:extLst>
            </p:cNvPr>
            <p:cNvSpPr/>
            <p:nvPr/>
          </p:nvSpPr>
          <p:spPr>
            <a:xfrm>
              <a:off x="6935480" y="2789553"/>
              <a:ext cx="1485856" cy="369332"/>
            </a:xfrm>
            <a:prstGeom prst="rect">
              <a:avLst/>
            </a:prstGeom>
            <a:ln>
              <a:solidFill>
                <a:schemeClr val="accent1"/>
              </a:solidFill>
            </a:ln>
          </p:spPr>
          <p:txBody>
            <a:bodyPr wrap="none">
              <a:spAutoFit/>
            </a:bodyPr>
            <a:lstStyle/>
            <a:p>
              <a:r>
                <a:rPr lang="en-US" dirty="0"/>
                <a:t>Fragment 524</a:t>
              </a:r>
            </a:p>
          </p:txBody>
        </p:sp>
      </p:grpSp>
      <p:sp>
        <p:nvSpPr>
          <p:cNvPr id="24" name="TextBox 23">
            <a:extLst>
              <a:ext uri="{FF2B5EF4-FFF2-40B4-BE49-F238E27FC236}">
                <a16:creationId xmlns:a16="http://schemas.microsoft.com/office/drawing/2014/main" id="{1F07722C-76DA-3043-BBF4-307033006119}"/>
              </a:ext>
            </a:extLst>
          </p:cNvPr>
          <p:cNvSpPr txBox="1"/>
          <p:nvPr/>
        </p:nvSpPr>
        <p:spPr>
          <a:xfrm>
            <a:off x="8008723" y="3689867"/>
            <a:ext cx="3984873" cy="1200329"/>
          </a:xfrm>
          <a:prstGeom prst="rect">
            <a:avLst/>
          </a:prstGeom>
          <a:noFill/>
        </p:spPr>
        <p:txBody>
          <a:bodyPr wrap="none" rtlCol="0">
            <a:spAutoFit/>
          </a:bodyPr>
          <a:lstStyle/>
          <a:p>
            <a:r>
              <a:rPr lang="en-US" dirty="0"/>
              <a:t>- Interaction with the following residues:</a:t>
            </a:r>
          </a:p>
          <a:p>
            <a:r>
              <a:rPr lang="en-US" dirty="0"/>
              <a:t>Arg502, Glu591, Asn503, </a:t>
            </a:r>
            <a:r>
              <a:rPr lang="en-US" dirty="0" err="1"/>
              <a:t>Phe</a:t>
            </a:r>
            <a:r>
              <a:rPr lang="en-US" dirty="0"/>
              <a:t> 472.</a:t>
            </a:r>
          </a:p>
          <a:p>
            <a:r>
              <a:rPr lang="en-US" dirty="0"/>
              <a:t>- Other hydrophobic residues:</a:t>
            </a:r>
          </a:p>
          <a:p>
            <a:r>
              <a:rPr lang="en-US" dirty="0"/>
              <a:t>Val495, Pro593, Leu590</a:t>
            </a:r>
          </a:p>
        </p:txBody>
      </p:sp>
    </p:spTree>
    <p:extLst>
      <p:ext uri="{BB962C8B-B14F-4D97-AF65-F5344CB8AC3E}">
        <p14:creationId xmlns:p14="http://schemas.microsoft.com/office/powerpoint/2010/main" val="30378019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C0C8307-9271-754B-B02C-F434F2689010}"/>
              </a:ext>
            </a:extLst>
          </p:cNvPr>
          <p:cNvSpPr txBox="1"/>
          <p:nvPr/>
        </p:nvSpPr>
        <p:spPr>
          <a:xfrm>
            <a:off x="10428396" y="2973923"/>
            <a:ext cx="1585891" cy="1200329"/>
          </a:xfrm>
          <a:prstGeom prst="rect">
            <a:avLst/>
          </a:prstGeom>
          <a:noFill/>
        </p:spPr>
        <p:txBody>
          <a:bodyPr wrap="square" rtlCol="0">
            <a:spAutoFit/>
          </a:bodyPr>
          <a:lstStyle/>
          <a:p>
            <a:r>
              <a:rPr lang="en-US" dirty="0">
                <a:solidFill>
                  <a:srgbClr val="FF0000"/>
                </a:solidFill>
              </a:rPr>
              <a:t>Aromatic or cyclic aliphatic with polar group </a:t>
            </a:r>
          </a:p>
        </p:txBody>
      </p:sp>
      <p:sp>
        <p:nvSpPr>
          <p:cNvPr id="5" name="TextBox 4">
            <a:extLst>
              <a:ext uri="{FF2B5EF4-FFF2-40B4-BE49-F238E27FC236}">
                <a16:creationId xmlns:a16="http://schemas.microsoft.com/office/drawing/2014/main" id="{6D07EBF4-61CE-6C4D-8AB4-8DB1A319A18C}"/>
              </a:ext>
            </a:extLst>
          </p:cNvPr>
          <p:cNvSpPr txBox="1"/>
          <p:nvPr/>
        </p:nvSpPr>
        <p:spPr>
          <a:xfrm>
            <a:off x="8955315" y="2235259"/>
            <a:ext cx="1132114" cy="1477328"/>
          </a:xfrm>
          <a:prstGeom prst="rect">
            <a:avLst/>
          </a:prstGeom>
          <a:noFill/>
        </p:spPr>
        <p:txBody>
          <a:bodyPr wrap="square" rtlCol="0">
            <a:spAutoFit/>
          </a:bodyPr>
          <a:lstStyle/>
          <a:p>
            <a:r>
              <a:rPr lang="en-US" dirty="0">
                <a:solidFill>
                  <a:srgbClr val="0070C0"/>
                </a:solidFill>
              </a:rPr>
              <a:t>2-3 atom linker with carbonyl or NH</a:t>
            </a:r>
          </a:p>
        </p:txBody>
      </p:sp>
      <p:sp>
        <p:nvSpPr>
          <p:cNvPr id="6" name="TextBox 5">
            <a:extLst>
              <a:ext uri="{FF2B5EF4-FFF2-40B4-BE49-F238E27FC236}">
                <a16:creationId xmlns:a16="http://schemas.microsoft.com/office/drawing/2014/main" id="{1F006619-5D6F-7248-913C-0EFB32D2488A}"/>
              </a:ext>
            </a:extLst>
          </p:cNvPr>
          <p:cNvSpPr txBox="1"/>
          <p:nvPr/>
        </p:nvSpPr>
        <p:spPr>
          <a:xfrm>
            <a:off x="6182840" y="1866433"/>
            <a:ext cx="1487715" cy="1200329"/>
          </a:xfrm>
          <a:prstGeom prst="rect">
            <a:avLst/>
          </a:prstGeom>
          <a:noFill/>
        </p:spPr>
        <p:txBody>
          <a:bodyPr wrap="square" rtlCol="0">
            <a:spAutoFit/>
          </a:bodyPr>
          <a:lstStyle/>
          <a:p>
            <a:r>
              <a:rPr lang="en-US" dirty="0">
                <a:solidFill>
                  <a:srgbClr val="00B050"/>
                </a:solidFill>
              </a:rPr>
              <a:t>Hydrophobic with one polar atom at the end</a:t>
            </a:r>
          </a:p>
        </p:txBody>
      </p:sp>
      <p:sp>
        <p:nvSpPr>
          <p:cNvPr id="7" name="TextBox 6">
            <a:extLst>
              <a:ext uri="{FF2B5EF4-FFF2-40B4-BE49-F238E27FC236}">
                <a16:creationId xmlns:a16="http://schemas.microsoft.com/office/drawing/2014/main" id="{04575F5C-1D8A-A34E-B414-D5671CB3A1CD}"/>
              </a:ext>
            </a:extLst>
          </p:cNvPr>
          <p:cNvSpPr txBox="1"/>
          <p:nvPr/>
        </p:nvSpPr>
        <p:spPr>
          <a:xfrm>
            <a:off x="7757888" y="1981200"/>
            <a:ext cx="1415200" cy="1754326"/>
          </a:xfrm>
          <a:prstGeom prst="rect">
            <a:avLst/>
          </a:prstGeom>
          <a:noFill/>
        </p:spPr>
        <p:txBody>
          <a:bodyPr wrap="square" rtlCol="0">
            <a:spAutoFit/>
          </a:bodyPr>
          <a:lstStyle/>
          <a:p>
            <a:r>
              <a:rPr lang="en-US" dirty="0">
                <a:solidFill>
                  <a:srgbClr val="A248E9"/>
                </a:solidFill>
              </a:rPr>
              <a:t>5-membered aromatic ring with polar atom  and methyl substitution </a:t>
            </a:r>
          </a:p>
        </p:txBody>
      </p:sp>
      <p:pic>
        <p:nvPicPr>
          <p:cNvPr id="8" name="Picture 7">
            <a:extLst>
              <a:ext uri="{FF2B5EF4-FFF2-40B4-BE49-F238E27FC236}">
                <a16:creationId xmlns:a16="http://schemas.microsoft.com/office/drawing/2014/main" id="{802A36C2-345B-EC4B-BAFD-F32A013EFF0F}"/>
              </a:ext>
            </a:extLst>
          </p:cNvPr>
          <p:cNvPicPr>
            <a:picLocks noChangeAspect="1"/>
          </p:cNvPicPr>
          <p:nvPr/>
        </p:nvPicPr>
        <p:blipFill>
          <a:blip r:embed="rId2"/>
          <a:stretch>
            <a:fillRect/>
          </a:stretch>
        </p:blipFill>
        <p:spPr>
          <a:xfrm>
            <a:off x="45876" y="152399"/>
            <a:ext cx="6050123" cy="5476953"/>
          </a:xfrm>
          <a:prstGeom prst="rect">
            <a:avLst/>
          </a:prstGeom>
        </p:spPr>
      </p:pic>
      <p:sp>
        <p:nvSpPr>
          <p:cNvPr id="9" name="TextBox 8">
            <a:extLst>
              <a:ext uri="{FF2B5EF4-FFF2-40B4-BE49-F238E27FC236}">
                <a16:creationId xmlns:a16="http://schemas.microsoft.com/office/drawing/2014/main" id="{7196D2B9-18AB-3C4A-A3AC-8814CAE69978}"/>
              </a:ext>
            </a:extLst>
          </p:cNvPr>
          <p:cNvSpPr txBox="1"/>
          <p:nvPr/>
        </p:nvSpPr>
        <p:spPr>
          <a:xfrm>
            <a:off x="1249680" y="5629352"/>
            <a:ext cx="1485856" cy="369332"/>
          </a:xfrm>
          <a:prstGeom prst="rect">
            <a:avLst/>
          </a:prstGeom>
          <a:noFill/>
        </p:spPr>
        <p:txBody>
          <a:bodyPr wrap="none" rtlCol="0">
            <a:spAutoFit/>
          </a:bodyPr>
          <a:lstStyle/>
          <a:p>
            <a:r>
              <a:rPr lang="en-US" dirty="0"/>
              <a:t>Fragment 645</a:t>
            </a:r>
          </a:p>
        </p:txBody>
      </p:sp>
      <p:pic>
        <p:nvPicPr>
          <p:cNvPr id="13" name="Picture 12">
            <a:extLst>
              <a:ext uri="{FF2B5EF4-FFF2-40B4-BE49-F238E27FC236}">
                <a16:creationId xmlns:a16="http://schemas.microsoft.com/office/drawing/2014/main" id="{EEE6CD62-A840-434F-851B-C30EF6975785}"/>
              </a:ext>
            </a:extLst>
          </p:cNvPr>
          <p:cNvPicPr>
            <a:picLocks noChangeAspect="1"/>
          </p:cNvPicPr>
          <p:nvPr/>
        </p:nvPicPr>
        <p:blipFill>
          <a:blip r:embed="rId3"/>
          <a:stretch>
            <a:fillRect/>
          </a:stretch>
        </p:blipFill>
        <p:spPr>
          <a:xfrm>
            <a:off x="7071211" y="3791239"/>
            <a:ext cx="4584700" cy="2921000"/>
          </a:xfrm>
          <a:prstGeom prst="rect">
            <a:avLst/>
          </a:prstGeom>
        </p:spPr>
      </p:pic>
      <p:pic>
        <p:nvPicPr>
          <p:cNvPr id="15" name="Picture 14">
            <a:extLst>
              <a:ext uri="{FF2B5EF4-FFF2-40B4-BE49-F238E27FC236}">
                <a16:creationId xmlns:a16="http://schemas.microsoft.com/office/drawing/2014/main" id="{57B6F759-A72B-C747-837F-3C5E87D7A82D}"/>
              </a:ext>
            </a:extLst>
          </p:cNvPr>
          <p:cNvPicPr>
            <a:picLocks noChangeAspect="1"/>
          </p:cNvPicPr>
          <p:nvPr/>
        </p:nvPicPr>
        <p:blipFill>
          <a:blip r:embed="rId4"/>
          <a:stretch>
            <a:fillRect/>
          </a:stretch>
        </p:blipFill>
        <p:spPr>
          <a:xfrm>
            <a:off x="6182840" y="36145"/>
            <a:ext cx="5834683" cy="2777309"/>
          </a:xfrm>
          <a:prstGeom prst="rect">
            <a:avLst/>
          </a:prstGeom>
        </p:spPr>
      </p:pic>
    </p:spTree>
    <p:extLst>
      <p:ext uri="{BB962C8B-B14F-4D97-AF65-F5344CB8AC3E}">
        <p14:creationId xmlns:p14="http://schemas.microsoft.com/office/powerpoint/2010/main" val="9244895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15F47C-2C8F-A941-98A1-2D8A2A96509D}"/>
              </a:ext>
            </a:extLst>
          </p:cNvPr>
          <p:cNvSpPr txBox="1"/>
          <p:nvPr/>
        </p:nvSpPr>
        <p:spPr>
          <a:xfrm>
            <a:off x="1809793" y="632967"/>
            <a:ext cx="2792559" cy="646331"/>
          </a:xfrm>
          <a:prstGeom prst="rect">
            <a:avLst/>
          </a:prstGeom>
          <a:noFill/>
        </p:spPr>
        <p:txBody>
          <a:bodyPr wrap="none" rtlCol="0">
            <a:spAutoFit/>
          </a:bodyPr>
          <a:lstStyle/>
          <a:p>
            <a:r>
              <a:rPr lang="en-US" b="1" u="sng" dirty="0"/>
              <a:t>Suggested pharmacophore</a:t>
            </a:r>
          </a:p>
          <a:p>
            <a:endParaRPr lang="en-US" b="1" u="sng" dirty="0"/>
          </a:p>
        </p:txBody>
      </p:sp>
      <p:pic>
        <p:nvPicPr>
          <p:cNvPr id="4" name="Picture 3">
            <a:extLst>
              <a:ext uri="{FF2B5EF4-FFF2-40B4-BE49-F238E27FC236}">
                <a16:creationId xmlns:a16="http://schemas.microsoft.com/office/drawing/2014/main" id="{83F82B96-D669-AE48-B482-38B908C1912D}"/>
              </a:ext>
            </a:extLst>
          </p:cNvPr>
          <p:cNvPicPr>
            <a:picLocks noChangeAspect="1"/>
          </p:cNvPicPr>
          <p:nvPr/>
        </p:nvPicPr>
        <p:blipFill>
          <a:blip r:embed="rId2"/>
          <a:stretch>
            <a:fillRect/>
          </a:stretch>
        </p:blipFill>
        <p:spPr>
          <a:xfrm>
            <a:off x="69053" y="1279298"/>
            <a:ext cx="6274040" cy="4194576"/>
          </a:xfrm>
          <a:prstGeom prst="rect">
            <a:avLst/>
          </a:prstGeom>
          <a:ln>
            <a:solidFill>
              <a:schemeClr val="accent1"/>
            </a:solidFill>
          </a:ln>
        </p:spPr>
      </p:pic>
      <p:pic>
        <p:nvPicPr>
          <p:cNvPr id="8" name="Picture 7">
            <a:extLst>
              <a:ext uri="{FF2B5EF4-FFF2-40B4-BE49-F238E27FC236}">
                <a16:creationId xmlns:a16="http://schemas.microsoft.com/office/drawing/2014/main" id="{2F3E296A-68E1-8B49-80BF-7A6115403740}"/>
              </a:ext>
            </a:extLst>
          </p:cNvPr>
          <p:cNvPicPr>
            <a:picLocks noChangeAspect="1"/>
          </p:cNvPicPr>
          <p:nvPr/>
        </p:nvPicPr>
        <p:blipFill>
          <a:blip r:embed="rId3"/>
          <a:stretch>
            <a:fillRect/>
          </a:stretch>
        </p:blipFill>
        <p:spPr>
          <a:xfrm>
            <a:off x="6730044" y="245040"/>
            <a:ext cx="5270500" cy="4914900"/>
          </a:xfrm>
          <a:prstGeom prst="rect">
            <a:avLst/>
          </a:prstGeom>
          <a:ln>
            <a:solidFill>
              <a:schemeClr val="accent1"/>
            </a:solidFill>
          </a:ln>
        </p:spPr>
      </p:pic>
    </p:spTree>
    <p:extLst>
      <p:ext uri="{BB962C8B-B14F-4D97-AF65-F5344CB8AC3E}">
        <p14:creationId xmlns:p14="http://schemas.microsoft.com/office/powerpoint/2010/main" val="16218509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8E42495-F390-C443-9EC8-A0F5C0DC170B}"/>
              </a:ext>
            </a:extLst>
          </p:cNvPr>
          <p:cNvPicPr>
            <a:picLocks noChangeAspect="1"/>
          </p:cNvPicPr>
          <p:nvPr/>
        </p:nvPicPr>
        <p:blipFill>
          <a:blip r:embed="rId2"/>
          <a:stretch>
            <a:fillRect/>
          </a:stretch>
        </p:blipFill>
        <p:spPr>
          <a:xfrm>
            <a:off x="865303" y="1002784"/>
            <a:ext cx="3683000" cy="4483100"/>
          </a:xfrm>
          <a:prstGeom prst="rect">
            <a:avLst/>
          </a:prstGeom>
        </p:spPr>
      </p:pic>
      <p:sp>
        <p:nvSpPr>
          <p:cNvPr id="9" name="TextBox 8">
            <a:extLst>
              <a:ext uri="{FF2B5EF4-FFF2-40B4-BE49-F238E27FC236}">
                <a16:creationId xmlns:a16="http://schemas.microsoft.com/office/drawing/2014/main" id="{EF6C391D-293C-C340-991B-A4F3F54B94A3}"/>
              </a:ext>
            </a:extLst>
          </p:cNvPr>
          <p:cNvSpPr txBox="1"/>
          <p:nvPr/>
        </p:nvSpPr>
        <p:spPr>
          <a:xfrm>
            <a:off x="1215025" y="633452"/>
            <a:ext cx="1912960" cy="369332"/>
          </a:xfrm>
          <a:prstGeom prst="rect">
            <a:avLst/>
          </a:prstGeom>
          <a:noFill/>
        </p:spPr>
        <p:txBody>
          <a:bodyPr wrap="none" rtlCol="0">
            <a:spAutoFit/>
          </a:bodyPr>
          <a:lstStyle/>
          <a:p>
            <a:r>
              <a:rPr lang="en-US" dirty="0"/>
              <a:t>Site 16 Fragments</a:t>
            </a:r>
          </a:p>
        </p:txBody>
      </p:sp>
    </p:spTree>
    <p:extLst>
      <p:ext uri="{BB962C8B-B14F-4D97-AF65-F5344CB8AC3E}">
        <p14:creationId xmlns:p14="http://schemas.microsoft.com/office/powerpoint/2010/main" val="2954069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472</TotalTime>
  <Words>369</Words>
  <Application>Microsoft Macintosh PowerPoint</Application>
  <PresentationFormat>Widescreen</PresentationFormat>
  <Paragraphs>31</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Site 16 interactions comments- NSP13</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Site 16 interactions comments- NSP13</dc:title>
  <dc:creator>Agha, Hebaalla</dc:creator>
  <cp:lastModifiedBy>Agha, Hebaalla</cp:lastModifiedBy>
  <cp:revision>7</cp:revision>
  <dcterms:created xsi:type="dcterms:W3CDTF">2021-09-21T17:03:54Z</dcterms:created>
  <dcterms:modified xsi:type="dcterms:W3CDTF">2021-09-22T14:41:08Z</dcterms:modified>
</cp:coreProperties>
</file>

<file path=docProps/thumbnail.jpeg>
</file>